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02" r:id="rId3"/>
    <p:sldId id="273" r:id="rId4"/>
    <p:sldId id="276" r:id="rId5"/>
    <p:sldId id="292" r:id="rId6"/>
    <p:sldId id="303" r:id="rId7"/>
    <p:sldId id="304" r:id="rId8"/>
    <p:sldId id="295" r:id="rId9"/>
    <p:sldId id="296" r:id="rId10"/>
    <p:sldId id="284" r:id="rId11"/>
    <p:sldId id="300" r:id="rId12"/>
    <p:sldId id="297" r:id="rId13"/>
    <p:sldId id="299" r:id="rId14"/>
    <p:sldId id="271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7" autoAdjust="0"/>
    <p:restoredTop sz="86447" autoAdjust="0"/>
  </p:normalViewPr>
  <p:slideViewPr>
    <p:cSldViewPr>
      <p:cViewPr varScale="1">
        <p:scale>
          <a:sx n="109" d="100"/>
          <a:sy n="109" d="100"/>
        </p:scale>
        <p:origin x="11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298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C12DC-70DB-47FD-B7E1-B37206C56D41}" type="datetimeFigureOut">
              <a:rPr lang="de-DE" smtClean="0"/>
              <a:t>27.08.2024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4CD3D-DBBE-4595-AF01-C2CEB64020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23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CD3D-DBBE-4595-AF01-C2CEB64020B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333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381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8825" cy="3425825"/>
          </a:xfrm>
          <a:ln/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688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39775"/>
            <a:ext cx="4924425" cy="36941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5825" y="4678363"/>
            <a:ext cx="4876800" cy="44338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70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68825" cy="3425825"/>
          </a:xfrm>
          <a:ln/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41573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A4CD3D-DBBE-4595-AF01-C2CEB64020B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27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894A-CC31-4D6A-BB55-90C6D3EF391B}" type="datetimeFigureOut">
              <a:rPr lang="de-DE" smtClean="0"/>
              <a:t>27.08.2024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00F-8607-477E-9FF6-BE461CC2D6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894A-CC31-4D6A-BB55-90C6D3EF391B}" type="datetimeFigureOut">
              <a:rPr lang="de-DE" smtClean="0"/>
              <a:t>27.08.2024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00F-8607-477E-9FF6-BE461CC2D6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894A-CC31-4D6A-BB55-90C6D3EF391B}" type="datetimeFigureOut">
              <a:rPr lang="de-DE" smtClean="0"/>
              <a:t>27.08.2024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00F-8607-477E-9FF6-BE461CC2D6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1143000" y="1155700"/>
            <a:ext cx="6780213" cy="687388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143000" y="1989138"/>
            <a:ext cx="3313113" cy="190023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08513" y="1989138"/>
            <a:ext cx="3314700" cy="19002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1143000" y="4041775"/>
            <a:ext cx="3313113" cy="19002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08513" y="4041775"/>
            <a:ext cx="3314700" cy="19002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6439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894A-CC31-4D6A-BB55-90C6D3EF391B}" type="datetimeFigureOut">
              <a:rPr lang="de-DE" smtClean="0"/>
              <a:t>27.08.2024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00F-8607-477E-9FF6-BE461CC2D6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894A-CC31-4D6A-BB55-90C6D3EF391B}" type="datetimeFigureOut">
              <a:rPr lang="de-DE" smtClean="0"/>
              <a:t>27.08.2024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00F-8607-477E-9FF6-BE461CC2D6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894A-CC31-4D6A-BB55-90C6D3EF391B}" type="datetimeFigureOut">
              <a:rPr lang="de-DE" smtClean="0"/>
              <a:t>27.08.2024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00F-8607-477E-9FF6-BE461CC2D6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894A-CC31-4D6A-BB55-90C6D3EF391B}" type="datetimeFigureOut">
              <a:rPr lang="de-DE" smtClean="0"/>
              <a:t>27.08.2024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00F-8607-477E-9FF6-BE461CC2D6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894A-CC31-4D6A-BB55-90C6D3EF391B}" type="datetimeFigureOut">
              <a:rPr lang="de-DE" smtClean="0"/>
              <a:t>27.08.2024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00F-8607-477E-9FF6-BE461CC2D6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894A-CC31-4D6A-BB55-90C6D3EF391B}" type="datetimeFigureOut">
              <a:rPr lang="de-DE" smtClean="0"/>
              <a:t>27.08.2024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00F-8607-477E-9FF6-BE461CC2D6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894A-CC31-4D6A-BB55-90C6D3EF391B}" type="datetimeFigureOut">
              <a:rPr lang="de-DE" smtClean="0"/>
              <a:t>27.08.2024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00F-8607-477E-9FF6-BE461CC2D6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894A-CC31-4D6A-BB55-90C6D3EF391B}" type="datetimeFigureOut">
              <a:rPr lang="de-DE" smtClean="0"/>
              <a:t>27.08.2024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3E00F-8607-477E-9FF6-BE461CC2D67A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D894A-CC31-4D6A-BB55-90C6D3EF391B}" type="datetimeFigureOut">
              <a:rPr lang="de-DE" smtClean="0"/>
              <a:t>27.08.2024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3E00F-8607-477E-9FF6-BE461CC2D67A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.png"/><Relationship Id="rId5" Type="http://schemas.openxmlformats.org/officeDocument/2006/relationships/image" Target="../media/image11.png"/><Relationship Id="rId10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Potenzialanalyse 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2024/2025</a:t>
            </a:r>
            <a:br>
              <a:rPr lang="de-DE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Informationen für Erziehungsberechtigte</a:t>
            </a:r>
          </a:p>
        </p:txBody>
      </p:sp>
      <p:sp>
        <p:nvSpPr>
          <p:cNvPr id="6" name="Rechteck 5"/>
          <p:cNvSpPr/>
          <p:nvPr/>
        </p:nvSpPr>
        <p:spPr>
          <a:xfrm>
            <a:off x="539552" y="2348880"/>
            <a:ext cx="676875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Ansprechpartner:in</a:t>
            </a:r>
            <a:r>
              <a:rPr lang="de-DE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der DAA: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Frau Angela Grodtke (Angela.Grodtke@daa.de)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Herr Tarek Lekhal (Abderrahim-tarek.lekhal@daa.de)</a:t>
            </a:r>
          </a:p>
          <a:p>
            <a:endParaRPr lang="de-DE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endParaRPr lang="de-DE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e-DE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DAA Zweigstelle Nordrhein</a:t>
            </a:r>
          </a:p>
          <a:p>
            <a:r>
              <a:rPr lang="de-DE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Widdersdorfer</a:t>
            </a: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Straße 248-250</a:t>
            </a:r>
          </a:p>
          <a:p>
            <a:r>
              <a:rPr lang="de-DE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50933 Köln</a:t>
            </a:r>
            <a:endParaRPr lang="de-DE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(Mobil): 0162 1363261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8112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www.mags.nrw/sites/default/files/assets/images/eu_esf-nrw_mags_fh_4c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873" y="5912971"/>
            <a:ext cx="4136716" cy="65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 descr="kaoa_logo_farbi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11" y="6124102"/>
            <a:ext cx="1495425" cy="760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e-DE" sz="2000" dirty="0">
                <a:latin typeface="Century Gothic" panose="020B0502020202020204" pitchFamily="34" charset="0"/>
              </a:rPr>
            </a:br>
            <a:endParaRPr lang="de-DE" sz="2000" dirty="0">
              <a:latin typeface="Century Gothic" panose="020B0502020202020204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012160" y="1430987"/>
            <a:ext cx="3312368" cy="41606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Ausschnitt aus dem Zertifikat </a:t>
            </a:r>
          </a:p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 1 und 2: Beschreibung </a:t>
            </a:r>
          </a:p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</a:p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Bewertung </a:t>
            </a:r>
          </a:p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 18</a:t>
            </a:r>
          </a:p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Kompetenzen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9"/>
          <a:stretch/>
        </p:blipFill>
        <p:spPr bwMode="auto">
          <a:xfrm>
            <a:off x="107504" y="548680"/>
            <a:ext cx="6074494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1289"/>
            <a:ext cx="8112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294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7"/>
          <a:stretch/>
        </p:blipFill>
        <p:spPr bwMode="auto">
          <a:xfrm>
            <a:off x="312159" y="36475"/>
            <a:ext cx="5483977" cy="670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796136" y="1772816"/>
            <a:ext cx="3312368" cy="3816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Ausschnitt aus dem Zertifikat </a:t>
            </a:r>
          </a:p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Seite 3 und 4: Zusammen-fassung der Stärken und der besten Übungen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1289"/>
            <a:ext cx="8112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73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 txBox="1">
            <a:spLocks noChangeArrowheads="1"/>
          </p:cNvSpPr>
          <p:nvPr/>
        </p:nvSpPr>
        <p:spPr bwMode="auto">
          <a:xfrm>
            <a:off x="488176" y="264993"/>
            <a:ext cx="8229600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Einwilligungserklärung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de-DE" altLang="de-DE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25" y="952637"/>
            <a:ext cx="4176464" cy="590536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5"/>
          <a:stretch/>
        </p:blipFill>
        <p:spPr>
          <a:xfrm>
            <a:off x="4481338" y="926758"/>
            <a:ext cx="4228627" cy="5171057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723443" y="3212976"/>
            <a:ext cx="3744416" cy="24482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1289"/>
            <a:ext cx="8112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ch oben gebogener Pfeil 5"/>
          <p:cNvSpPr/>
          <p:nvPr/>
        </p:nvSpPr>
        <p:spPr>
          <a:xfrm rot="5400000">
            <a:off x="5058257" y="5787465"/>
            <a:ext cx="432048" cy="32362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611681" y="5733255"/>
            <a:ext cx="34833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Voraussetzung für die Teilnahme an der Potenzialanalyse. Bitte unterschrieben in der Schule abgeben.</a:t>
            </a:r>
          </a:p>
        </p:txBody>
      </p:sp>
    </p:spTree>
    <p:extLst>
      <p:ext uri="{BB962C8B-B14F-4D97-AF65-F5344CB8AC3E}">
        <p14:creationId xmlns:p14="http://schemas.microsoft.com/office/powerpoint/2010/main" val="1855525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0486" y="104126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Portfolioinstrument</a:t>
            </a:r>
            <a:endParaRPr lang="de-DE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2"/>
          <p:cNvSpPr txBox="1">
            <a:spLocks noChangeArrowheads="1"/>
          </p:cNvSpPr>
          <p:nvPr/>
        </p:nvSpPr>
        <p:spPr bwMode="auto">
          <a:xfrm>
            <a:off x="3663957" y="2020503"/>
            <a:ext cx="54864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Dokumentation</a:t>
            </a:r>
            <a:r>
              <a:rPr lang="de-DE" altLang="de-DE" sz="12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>
                <a:solidFill>
                  <a:schemeClr val="accent1"/>
                </a:solidFill>
                <a:latin typeface="Arial" charset="0"/>
              </a:rPr>
              <a:t>Die Schüler*innen sammeln alle Dokumente und Ergebnisse, die sie im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>
                <a:solidFill>
                  <a:schemeClr val="accent1"/>
                </a:solidFill>
                <a:latin typeface="Arial" charset="0"/>
              </a:rPr>
              <a:t>Rahmen der einzelnen Standardelemente erarbeiten.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>
                <a:solidFill>
                  <a:schemeClr val="accent1"/>
                </a:solidFill>
                <a:latin typeface="Arial" charset="0"/>
              </a:rPr>
              <a:t>Die Dokumentation bildet die Grundlage für die Reflexion im Rahmen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>
                <a:solidFill>
                  <a:schemeClr val="accent1"/>
                </a:solidFill>
                <a:latin typeface="Arial" charset="0"/>
              </a:rPr>
              <a:t>der Anschlussvereinbarung.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200" dirty="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Information: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>
                <a:solidFill>
                  <a:schemeClr val="accent1"/>
                </a:solidFill>
                <a:latin typeface="Arial" charset="0"/>
              </a:rPr>
              <a:t>Das Portfolio dient der Zusammenstellung von konkreten Ansprechpartnern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>
                <a:solidFill>
                  <a:schemeClr val="accent1"/>
                </a:solidFill>
                <a:latin typeface="Arial" charset="0"/>
              </a:rPr>
              <a:t>sowie weiterführenden Links und Kontakten zur Berufsorientierung.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200" dirty="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Kommunikation und Reflexion: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>
                <a:solidFill>
                  <a:schemeClr val="accent1"/>
                </a:solidFill>
                <a:latin typeface="Arial" charset="0"/>
              </a:rPr>
              <a:t>Die Schüler reflektieren Ergebnisse und Erkenntnisse und nutzen diese für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>
                <a:solidFill>
                  <a:schemeClr val="accent1"/>
                </a:solidFill>
                <a:latin typeface="Arial" charset="0"/>
              </a:rPr>
              <a:t>Gespräche und Beratung, um sich über einzelne Schritte ihrer Berufsorientierung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>
                <a:solidFill>
                  <a:schemeClr val="accent1"/>
                </a:solidFill>
                <a:latin typeface="Arial" charset="0"/>
              </a:rPr>
              <a:t>mit Anderen zu verständigen.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200" dirty="0">
              <a:solidFill>
                <a:schemeClr val="accent1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Planung und Organisation: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200" dirty="0">
                <a:solidFill>
                  <a:schemeClr val="accent1"/>
                </a:solidFill>
                <a:latin typeface="Arial" charset="0"/>
              </a:rPr>
              <a:t>Das Portfolioinstrument hilft den individuellen Berufsorientierungs-Prozess zu strukturieren und (zunehmend) eigenverantwortlich zu gestalten</a:t>
            </a:r>
            <a:r>
              <a:rPr lang="de-DE" altLang="de-DE" sz="1100" dirty="0">
                <a:solidFill>
                  <a:schemeClr val="accent1"/>
                </a:solidFill>
                <a:latin typeface="Arial" charset="0"/>
              </a:rPr>
              <a:t>.</a:t>
            </a:r>
          </a:p>
        </p:txBody>
      </p:sp>
      <p:pic>
        <p:nvPicPr>
          <p:cNvPr id="7" name="Picture 2" descr="https://www.schul-welt.de/tl_files/ritterbach/Leseproben/Cover%20BWP%20fuer%20Shop%20369x600%20pi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6643"/>
            <a:ext cx="3031803" cy="492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1289"/>
            <a:ext cx="8112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392965" y="5823684"/>
            <a:ext cx="8028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Berufswahlpass wird vor oder unmittelbar nach der Potenzialanalyse in der Schule an die Schülerinnen</a:t>
            </a:r>
          </a:p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Schüler ausgegeben.</a:t>
            </a:r>
          </a:p>
        </p:txBody>
      </p:sp>
    </p:spTree>
    <p:extLst>
      <p:ext uri="{BB962C8B-B14F-4D97-AF65-F5344CB8AC3E}">
        <p14:creationId xmlns:p14="http://schemas.microsoft.com/office/powerpoint/2010/main" val="296545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53877"/>
            <a:ext cx="8229600" cy="1143000"/>
          </a:xfrm>
        </p:spPr>
        <p:txBody>
          <a:bodyPr>
            <a:noAutofit/>
          </a:bodyPr>
          <a:lstStyle/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 Sie noch Fragen?</a:t>
            </a:r>
            <a:b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>
              <a:buNone/>
            </a:pPr>
            <a:endParaRPr lang="de-DE" sz="2800" dirty="0">
              <a:latin typeface="Century Gothic" pitchFamily="34" charset="0"/>
              <a:sym typeface="Wingdings" pitchFamily="2" charset="2"/>
            </a:endParaRPr>
          </a:p>
          <a:p>
            <a:pPr>
              <a:buNone/>
            </a:pPr>
            <a:endParaRPr lang="de-DE" sz="2800" dirty="0">
              <a:latin typeface="Century Gothic" pitchFamily="34" charset="0"/>
              <a:sym typeface="Wingdings" pitchFamily="2" charset="2"/>
            </a:endParaRPr>
          </a:p>
          <a:p>
            <a:pPr>
              <a:buNone/>
            </a:pPr>
            <a:endParaRPr lang="de-DE" sz="2800" dirty="0">
              <a:latin typeface="Century Gothic" pitchFamily="34" charset="0"/>
              <a:sym typeface="Wingdings" pitchFamily="2" charset="2"/>
            </a:endParaRPr>
          </a:p>
          <a:p>
            <a:pPr>
              <a:buNone/>
            </a:pPr>
            <a:endParaRPr lang="de-DE" sz="2800" dirty="0">
              <a:latin typeface="Century Gothic" pitchFamily="34" charset="0"/>
              <a:sym typeface="Wingdings" pitchFamily="2" charset="2"/>
            </a:endParaRPr>
          </a:p>
          <a:p>
            <a:pPr>
              <a:buNone/>
            </a:pPr>
            <a:endParaRPr lang="de-DE" sz="2800" dirty="0">
              <a:latin typeface="Century Gothic" pitchFamily="34" charset="0"/>
              <a:sym typeface="Wingdings" pitchFamily="2" charset="2"/>
            </a:endParaRPr>
          </a:p>
          <a:p>
            <a:pPr>
              <a:buNone/>
            </a:pPr>
            <a:endParaRPr lang="de-DE" sz="2800" dirty="0">
              <a:latin typeface="Century Gothic" pitchFamily="34" charset="0"/>
              <a:sym typeface="Wingdings" pitchFamily="2" charset="2"/>
            </a:endParaRPr>
          </a:p>
          <a:p>
            <a:pPr>
              <a:buNone/>
            </a:pPr>
            <a:endParaRPr lang="de-DE" sz="2800" dirty="0">
              <a:latin typeface="Century Gothic" pitchFamily="34" charset="0"/>
              <a:sym typeface="Wingdings" pitchFamily="2" charset="2"/>
            </a:endParaRPr>
          </a:p>
        </p:txBody>
      </p:sp>
      <p:pic>
        <p:nvPicPr>
          <p:cNvPr id="20482" name="Picture 2" descr="C:\Users\user01\AppData\Local\Microsoft\Windows\Temporary Internet Files\Content.IE5\B9EWYXSU\4302-fragezeiche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9500" y="1508026"/>
            <a:ext cx="4445000" cy="3517900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1115616" y="6037010"/>
            <a:ext cx="8028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dann wenden Sie sich gerne an uns unter den eingangs genannten Kontaktdaten. Wir beantworten Ihre Fragen gerne.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1289"/>
            <a:ext cx="8112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dac482\Desktop\Gebäude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9000"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5" y="581243"/>
            <a:ext cx="8435255" cy="562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2" name="Untertitel 2"/>
          <p:cNvSpPr>
            <a:spLocks/>
          </p:cNvSpPr>
          <p:nvPr/>
        </p:nvSpPr>
        <p:spPr bwMode="auto">
          <a:xfrm>
            <a:off x="976385" y="1556792"/>
            <a:ext cx="705643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548055" y="1008299"/>
            <a:ext cx="7772400" cy="761900"/>
          </a:xfrm>
        </p:spPr>
        <p:txBody>
          <a:bodyPr>
            <a:noAutofit/>
          </a:bodyPr>
          <a:lstStyle/>
          <a:p>
            <a:pPr eaLnBrk="1" hangingPunct="1"/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Weg in Kein Abschluss ohne Anschluss</a:t>
            </a:r>
            <a:endParaRPr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827585" y="2132856"/>
            <a:ext cx="2304256" cy="936103"/>
          </a:xfrm>
          <a:prstGeom prst="rect">
            <a:avLst/>
          </a:prstGeom>
          <a:solidFill>
            <a:schemeClr val="accent6">
              <a:lumMod val="20000"/>
              <a:lumOff val="80000"/>
              <a:alpha val="79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Potenziale erkennen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Berufsfelder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kennen lernen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 bwMode="auto">
          <a:xfrm>
            <a:off x="3289089" y="2132856"/>
            <a:ext cx="2304256" cy="936103"/>
          </a:xfrm>
          <a:prstGeom prst="rect">
            <a:avLst/>
          </a:prstGeom>
          <a:solidFill>
            <a:schemeClr val="accent6">
              <a:lumMod val="20000"/>
              <a:lumOff val="80000"/>
              <a:alpha val="79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Praxis in der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Arbeitswelt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erfahren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 bwMode="auto">
          <a:xfrm>
            <a:off x="5736672" y="2135160"/>
            <a:ext cx="2304256" cy="936103"/>
          </a:xfrm>
          <a:prstGeom prst="rect">
            <a:avLst/>
          </a:prstGeom>
          <a:solidFill>
            <a:schemeClr val="accent6">
              <a:lumMod val="20000"/>
              <a:lumOff val="80000"/>
              <a:alpha val="79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Entscheidungen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Konkretisieren und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Übergänge gestalten</a:t>
            </a:r>
          </a:p>
        </p:txBody>
      </p:sp>
      <p:sp>
        <p:nvSpPr>
          <p:cNvPr id="17" name="Titel 1"/>
          <p:cNvSpPr txBox="1">
            <a:spLocks/>
          </p:cNvSpPr>
          <p:nvPr/>
        </p:nvSpPr>
        <p:spPr bwMode="auto">
          <a:xfrm>
            <a:off x="827584" y="3212976"/>
            <a:ext cx="7213343" cy="360039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Frutiger LT Std 87 ExtraBlk Cn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Berufsorientierung im Bereich der Sek I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8112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7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3485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Potenzialanalyse – was ist das?</a:t>
            </a: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800"/>
              </a:spcBef>
              <a:buClr>
                <a:srgbClr val="254061"/>
              </a:buClr>
            </a:pPr>
            <a:endParaRPr lang="de-DE" altLang="de-DE" sz="28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altLang="de-DE" sz="2800" dirty="0">
                <a:solidFill>
                  <a:schemeClr val="accent1"/>
                </a:solidFill>
                <a:latin typeface="Arial" charset="0"/>
                <a:cs typeface="Arial" charset="0"/>
              </a:rPr>
              <a:t>eintägige Durchführung an einem außerschulischen Lernort (Start um 09:00, Ende ca. um13:30 Uhr)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altLang="de-DE" sz="2800" dirty="0">
                <a:solidFill>
                  <a:schemeClr val="accent1"/>
                </a:solidFill>
                <a:latin typeface="Arial" charset="0"/>
                <a:cs typeface="Arial" charset="0"/>
              </a:rPr>
              <a:t>handlungsorientierte Übungen 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altLang="de-DE" sz="2800" dirty="0">
                <a:solidFill>
                  <a:schemeClr val="accent1"/>
                </a:solidFill>
                <a:latin typeface="Arial" charset="0"/>
                <a:cs typeface="Arial" charset="0"/>
              </a:rPr>
              <a:t>Beobachtung durch geschultes Personal (ein*e Beobachter*in für je vier Jugendliche)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altLang="de-DE" sz="2800" dirty="0">
                <a:solidFill>
                  <a:schemeClr val="accent1"/>
                </a:solidFill>
                <a:latin typeface="Arial" charset="0"/>
                <a:cs typeface="Arial" charset="0"/>
              </a:rPr>
              <a:t>schriftliche Dokumentation 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altLang="de-DE" sz="2800" dirty="0">
                <a:solidFill>
                  <a:schemeClr val="accent1"/>
                </a:solidFill>
                <a:latin typeface="Arial" charset="0"/>
                <a:cs typeface="Arial" charset="0"/>
              </a:rPr>
              <a:t>individuelles Auswertungsgespräch mit Zertifikat – ca. 45 Minuten, Besprechung der Ergebnisse, pädagogischer Impuls für spätere Berufswahlorientierung (keine Berufswahlempfehlung!)</a:t>
            </a:r>
          </a:p>
          <a:p>
            <a:pPr marL="0" indent="0">
              <a:spcBef>
                <a:spcPts val="800"/>
              </a:spcBef>
              <a:buClr>
                <a:srgbClr val="254061"/>
              </a:buClr>
              <a:buNone/>
            </a:pPr>
            <a:endParaRPr lang="de-DE" altLang="de-DE" sz="2800" b="1" dirty="0">
              <a:solidFill>
                <a:schemeClr val="accent1"/>
              </a:solidFill>
              <a:latin typeface="Arial" charset="0"/>
              <a:cs typeface="Arial" charset="0"/>
              <a:sym typeface="Wingdings" panose="05000000000000000000" pitchFamily="2" charset="2"/>
            </a:endParaRPr>
          </a:p>
          <a:p>
            <a:pPr marL="0" indent="0">
              <a:spcBef>
                <a:spcPts val="800"/>
              </a:spcBef>
              <a:buClr>
                <a:srgbClr val="254061"/>
              </a:buClr>
              <a:buNone/>
            </a:pPr>
            <a:r>
              <a:rPr lang="de-DE" altLang="de-DE" sz="28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 Schülerinnen und Schüler lernen ihre Stärken kennen</a:t>
            </a:r>
            <a:endParaRPr lang="de-DE" altLang="de-DE" sz="28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8112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39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0146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Ablauf der Potenzialanalyse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de-DE" sz="2400" dirty="0">
                <a:latin typeface="Century Gothic" panose="020B0502020202020204" pitchFamily="34" charset="0"/>
              </a:rPr>
            </a:br>
            <a:endParaRPr lang="de-DE" sz="2400" dirty="0">
              <a:latin typeface="Century Gothic" panose="020B0502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1289"/>
            <a:ext cx="8112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322334" y="1167780"/>
            <a:ext cx="4603104" cy="5575777"/>
          </a:xfrm>
          <a:prstGeom prst="rect">
            <a:avLst/>
          </a:prstGeom>
          <a:ln w="254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de-DE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Sechs handlungsorientierte Übungen aus verschiedenen Berufsinteressenbereichen,</a:t>
            </a:r>
          </a:p>
          <a:p>
            <a:pPr marL="0" indent="0">
              <a:buFont typeface="Arial" pitchFamily="34" charset="0"/>
              <a:buNone/>
            </a:pPr>
            <a:r>
              <a:rPr lang="de-D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wir vor Ort durchführen:</a:t>
            </a:r>
          </a:p>
          <a:p>
            <a:pPr marL="0" indent="0">
              <a:buFont typeface="Arial" pitchFamily="34" charset="0"/>
              <a:buNone/>
            </a:pPr>
            <a:endParaRPr lang="de-DE" sz="1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Regalaufbau 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(handwerklich-technisch = </a:t>
            </a:r>
            <a:r>
              <a:rPr lang="de-DE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„tun“</a:t>
            </a:r>
            <a:r>
              <a:rPr lang="de-DE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Mordfall </a:t>
            </a:r>
            <a:r>
              <a:rPr lang="de-DE"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 </a:t>
            </a:r>
          </a:p>
          <a:p>
            <a:pPr marL="0" indent="0">
              <a:buNone/>
            </a:pPr>
            <a:r>
              <a:rPr lang="de-DE"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untersuchend-forschend = </a:t>
            </a:r>
            <a:r>
              <a:rPr lang="de-DE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„denken“</a:t>
            </a:r>
            <a:r>
              <a:rPr lang="de-DE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neues Haus 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(künstlerisch-kreativ = </a:t>
            </a:r>
            <a:r>
              <a:rPr lang="de-DE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„gestalten“</a:t>
            </a:r>
            <a:r>
              <a:rPr lang="de-DE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Notfall 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(erzieherisch-pflegend = </a:t>
            </a:r>
            <a:r>
              <a:rPr lang="de-DE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„helfen“</a:t>
            </a:r>
            <a:r>
              <a:rPr lang="de-DE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Verkaufen</a:t>
            </a:r>
            <a:r>
              <a:rPr lang="en-GB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(führend-verkaufend = </a:t>
            </a:r>
            <a:r>
              <a:rPr lang="de-DE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überzeugen”</a:t>
            </a:r>
            <a:r>
              <a:rPr lang="en-GB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Geschäft </a:t>
            </a:r>
          </a:p>
          <a:p>
            <a:pPr marL="0" indent="0">
              <a:buNone/>
            </a:pPr>
            <a:r>
              <a:rPr lang="de-DE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(kaufmännisch-verwaltend = </a:t>
            </a:r>
            <a:r>
              <a:rPr lang="de-DE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„organisieren“</a:t>
            </a:r>
            <a:r>
              <a:rPr lang="de-DE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97619" y="1167780"/>
            <a:ext cx="3761196" cy="3970318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Selbst- und </a:t>
            </a:r>
            <a:b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Fremdbeschreibung: </a:t>
            </a:r>
          </a:p>
          <a:p>
            <a:endParaRPr lang="de-DE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Interessenfragebogen</a:t>
            </a: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36 Fragen zur Einschätzung des beruflichen Interesses, angepasst auf die Berufsinteressenbereiche der Übungen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Selbsteinschätzungsbogen</a:t>
            </a: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nach jeder Übung zum Abgleich der eigenen Wahrnehmung mit den Ergebnissen aus der Beobachtung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9716C29-90E0-4F97-BB3F-55D8B42C14B5}"/>
              </a:ext>
            </a:extLst>
          </p:cNvPr>
          <p:cNvSpPr txBox="1"/>
          <p:nvPr/>
        </p:nvSpPr>
        <p:spPr>
          <a:xfrm>
            <a:off x="5097453" y="5266230"/>
            <a:ext cx="3761362" cy="1477328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Abschluss: </a:t>
            </a:r>
          </a:p>
          <a:p>
            <a:endParaRPr lang="de-DE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Auswertungsgespräch</a:t>
            </a:r>
            <a:r>
              <a:rPr lang="de-DE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der Schule (ca. 45 Min., gern mit Teilnahme der Eltern) </a:t>
            </a:r>
          </a:p>
        </p:txBody>
      </p:sp>
    </p:spTree>
    <p:extLst>
      <p:ext uri="{BB962C8B-B14F-4D97-AF65-F5344CB8AC3E}">
        <p14:creationId xmlns:p14="http://schemas.microsoft.com/office/powerpoint/2010/main" val="759272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 txBox="1">
            <a:spLocks noChangeArrowheads="1"/>
          </p:cNvSpPr>
          <p:nvPr/>
        </p:nvSpPr>
        <p:spPr bwMode="auto">
          <a:xfrm>
            <a:off x="418650" y="10412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Kompetenzen aus drei Bereichen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de-DE" altLang="de-D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 in den 6 Übungen beobachtet</a:t>
            </a: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418650" y="1576682"/>
            <a:ext cx="3960000" cy="2513537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24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Soziale Kompetenz</a:t>
            </a:r>
          </a:p>
          <a:p>
            <a:pPr algn="ctr" eaLnBrk="1" hangingPunct="1">
              <a:buClrTx/>
              <a:buFontTx/>
              <a:buNone/>
            </a:pPr>
            <a:endParaRPr lang="de-DE" altLang="de-DE" sz="80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marL="285750" indent="-285750">
              <a:buClrTx/>
            </a:pPr>
            <a:r>
              <a:rPr lang="de-DE" altLang="de-DE" sz="1600" dirty="0">
                <a:solidFill>
                  <a:schemeClr val="accent1"/>
                </a:solidFill>
                <a:latin typeface="Arial" charset="0"/>
              </a:rPr>
              <a:t>Kommunikationsfähigkeit</a:t>
            </a:r>
          </a:p>
          <a:p>
            <a:pPr marL="285750" indent="-285750">
              <a:buClrTx/>
            </a:pPr>
            <a:r>
              <a:rPr lang="de-DE" altLang="de-DE" sz="1600" dirty="0">
                <a:solidFill>
                  <a:schemeClr val="accent1"/>
                </a:solidFill>
                <a:latin typeface="Arial" charset="0"/>
              </a:rPr>
              <a:t>Hilfs- und Kooperationsbereitschaft</a:t>
            </a:r>
          </a:p>
          <a:p>
            <a:pPr marL="285750" indent="-285750">
              <a:buClrTx/>
            </a:pPr>
            <a:r>
              <a:rPr lang="de-DE" altLang="de-DE" sz="1600" dirty="0">
                <a:solidFill>
                  <a:schemeClr val="accent1"/>
                </a:solidFill>
                <a:latin typeface="Arial" charset="0"/>
              </a:rPr>
              <a:t>Empathie</a:t>
            </a:r>
          </a:p>
          <a:p>
            <a:pPr marL="285750" indent="-285750">
              <a:buClrTx/>
            </a:pPr>
            <a:r>
              <a:rPr lang="de-DE" altLang="de-DE" sz="1600" dirty="0">
                <a:solidFill>
                  <a:schemeClr val="accent1"/>
                </a:solidFill>
                <a:latin typeface="Arial" charset="0"/>
              </a:rPr>
              <a:t>Eigeninitiative</a:t>
            </a:r>
          </a:p>
          <a:p>
            <a:pPr marL="285750" indent="-285750">
              <a:buClrTx/>
            </a:pPr>
            <a:r>
              <a:rPr lang="de-DE" altLang="de-DE" sz="1600" dirty="0">
                <a:solidFill>
                  <a:schemeClr val="accent1"/>
                </a:solidFill>
                <a:latin typeface="Arial" charset="0"/>
              </a:rPr>
              <a:t>Kontaktfähigkeit</a:t>
            </a:r>
          </a:p>
          <a:p>
            <a:pPr marL="285750" indent="-285750">
              <a:buClrTx/>
            </a:pPr>
            <a:r>
              <a:rPr lang="de-DE" altLang="de-DE" sz="1600" dirty="0">
                <a:solidFill>
                  <a:schemeClr val="accent1"/>
                </a:solidFill>
                <a:latin typeface="Arial" charset="0"/>
              </a:rPr>
              <a:t>Überzeugungsvermögen</a:t>
            </a:r>
            <a:endParaRPr lang="de-DE" altLang="de-DE" dirty="0">
              <a:solidFill>
                <a:schemeClr val="accent1"/>
              </a:solidFill>
            </a:endParaRPr>
          </a:p>
          <a:p>
            <a:pPr algn="ctr" eaLnBrk="1" hangingPunct="1">
              <a:buClrTx/>
              <a:buFontTx/>
              <a:buNone/>
            </a:pPr>
            <a:endParaRPr lang="de-DE" alt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753910" y="4262612"/>
            <a:ext cx="3960000" cy="247565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Methodenkompetenz</a:t>
            </a:r>
            <a:endParaRPr lang="de-DE" altLang="de-DE" sz="18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algn="ctr" eaLnBrk="1" hangingPunct="1">
              <a:buClrTx/>
              <a:buFontTx/>
              <a:buNone/>
            </a:pPr>
            <a:endParaRPr lang="de-DE" altLang="de-DE" sz="8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de-DE" altLang="de-DE" sz="1600" dirty="0">
                <a:solidFill>
                  <a:schemeClr val="accent1"/>
                </a:solidFill>
                <a:latin typeface="Arial" charset="0"/>
              </a:rPr>
              <a:t>Fähigkeit zur Sachanalyse</a:t>
            </a:r>
          </a:p>
          <a:p>
            <a:pPr eaLnBrk="1" hangingPunct="1">
              <a:buClrTx/>
              <a:buFontTx/>
              <a:buChar char="•"/>
            </a:pPr>
            <a:r>
              <a:rPr lang="de-DE" altLang="de-DE" sz="1600" dirty="0">
                <a:solidFill>
                  <a:schemeClr val="accent1"/>
                </a:solidFill>
                <a:latin typeface="Arial" charset="0"/>
              </a:rPr>
              <a:t>Problemlösekompetenz</a:t>
            </a:r>
          </a:p>
          <a:p>
            <a:pPr eaLnBrk="1" hangingPunct="1">
              <a:buClrTx/>
              <a:buFontTx/>
              <a:buChar char="•"/>
            </a:pPr>
            <a:r>
              <a:rPr lang="de-DE" altLang="de-DE" sz="1600" dirty="0">
                <a:solidFill>
                  <a:schemeClr val="accent1"/>
                </a:solidFill>
                <a:latin typeface="Arial" charset="0"/>
              </a:rPr>
              <a:t>Lernbereitschaft</a:t>
            </a:r>
          </a:p>
          <a:p>
            <a:pPr eaLnBrk="1" hangingPunct="1">
              <a:buClrTx/>
              <a:buFontTx/>
              <a:buChar char="•"/>
            </a:pPr>
            <a:r>
              <a:rPr lang="de-DE" altLang="de-DE" sz="1600" dirty="0">
                <a:solidFill>
                  <a:schemeClr val="accent1"/>
                </a:solidFill>
                <a:latin typeface="Arial" charset="0"/>
              </a:rPr>
              <a:t>Informationskompetenz</a:t>
            </a:r>
          </a:p>
          <a:p>
            <a:pPr eaLnBrk="1" hangingPunct="1">
              <a:buClrTx/>
              <a:buFontTx/>
              <a:buChar char="•"/>
            </a:pPr>
            <a:r>
              <a:rPr lang="de-DE" altLang="de-DE" sz="1600" dirty="0">
                <a:solidFill>
                  <a:schemeClr val="accent1"/>
                </a:solidFill>
                <a:latin typeface="Arial" charset="0"/>
              </a:rPr>
              <a:t>Rechnerisches Denken</a:t>
            </a:r>
          </a:p>
          <a:p>
            <a:pPr eaLnBrk="1" hangingPunct="1">
              <a:buClrTx/>
              <a:buFontTx/>
              <a:buChar char="•"/>
            </a:pPr>
            <a:r>
              <a:rPr lang="de-DE" altLang="de-DE" sz="1600" dirty="0">
                <a:solidFill>
                  <a:schemeClr val="accent1"/>
                </a:solidFill>
                <a:latin typeface="Arial" charset="0"/>
              </a:rPr>
              <a:t>Planungskompetenz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804141" y="1576682"/>
            <a:ext cx="3960000" cy="2513536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3200">
                <a:solidFill>
                  <a:schemeClr val="tx1"/>
                </a:solidFill>
                <a:latin typeface="Frutiger LT Std 45 Light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C000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Frutiger LT Std 45 Light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Frutiger LT Std 45 Light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Frutiger LT Std 45 Light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Personale Kompetenz</a:t>
            </a:r>
          </a:p>
          <a:p>
            <a:pPr algn="ctr" eaLnBrk="1" hangingPunct="1">
              <a:buClrTx/>
              <a:buFontTx/>
              <a:buNone/>
            </a:pPr>
            <a:endParaRPr lang="de-DE" altLang="de-DE" sz="8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buClrTx/>
              <a:buFontTx/>
              <a:buChar char="•"/>
            </a:pPr>
            <a:r>
              <a:rPr lang="de-DE" altLang="de-DE" sz="1600" dirty="0">
                <a:solidFill>
                  <a:schemeClr val="accent1"/>
                </a:solidFill>
                <a:latin typeface="Arial" charset="0"/>
              </a:rPr>
              <a:t>Leistungsbereitschaft / Motivation</a:t>
            </a:r>
          </a:p>
          <a:p>
            <a:pPr eaLnBrk="1" hangingPunct="1">
              <a:buClrTx/>
              <a:buFontTx/>
              <a:buChar char="•"/>
            </a:pPr>
            <a:r>
              <a:rPr lang="de-DE" altLang="de-DE" sz="1600" dirty="0">
                <a:solidFill>
                  <a:schemeClr val="accent1"/>
                </a:solidFill>
                <a:latin typeface="Arial" charset="0"/>
              </a:rPr>
              <a:t>Belastbarkeit</a:t>
            </a:r>
          </a:p>
          <a:p>
            <a:pPr eaLnBrk="1" hangingPunct="1">
              <a:buClrTx/>
              <a:buFontTx/>
              <a:buChar char="•"/>
            </a:pPr>
            <a:r>
              <a:rPr lang="de-DE" altLang="de-DE" sz="1600" dirty="0">
                <a:solidFill>
                  <a:schemeClr val="accent1"/>
                </a:solidFill>
                <a:latin typeface="Arial" charset="0"/>
              </a:rPr>
              <a:t>Motorische Fähigkeiten</a:t>
            </a:r>
          </a:p>
          <a:p>
            <a:pPr eaLnBrk="1" hangingPunct="1">
              <a:buClrTx/>
              <a:buFontTx/>
              <a:buChar char="•"/>
            </a:pPr>
            <a:r>
              <a:rPr lang="de-DE" altLang="de-DE" sz="1600" dirty="0">
                <a:solidFill>
                  <a:schemeClr val="accent1"/>
                </a:solidFill>
                <a:latin typeface="Arial" charset="0"/>
              </a:rPr>
              <a:t>Künstlerische Kompetenz</a:t>
            </a:r>
          </a:p>
          <a:p>
            <a:pPr eaLnBrk="1" hangingPunct="1">
              <a:buClrTx/>
              <a:buFontTx/>
              <a:buChar char="•"/>
            </a:pPr>
            <a:r>
              <a:rPr lang="de-DE" altLang="de-DE" sz="1600" dirty="0">
                <a:solidFill>
                  <a:schemeClr val="accent1"/>
                </a:solidFill>
                <a:latin typeface="Arial" charset="0"/>
              </a:rPr>
              <a:t>Räumliches Vorstellungsvermögen</a:t>
            </a:r>
          </a:p>
          <a:p>
            <a:pPr eaLnBrk="1" hangingPunct="1">
              <a:buClrTx/>
              <a:buFontTx/>
              <a:buChar char="•"/>
            </a:pPr>
            <a:r>
              <a:rPr lang="de-DE" altLang="de-DE" sz="1600" dirty="0">
                <a:solidFill>
                  <a:schemeClr val="accent1"/>
                </a:solidFill>
                <a:latin typeface="Arial" charset="0"/>
              </a:rPr>
              <a:t>Kreativität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1289"/>
            <a:ext cx="8112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112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-5462" r="4140" b="5474"/>
          <a:stretch/>
        </p:blipFill>
        <p:spPr bwMode="auto">
          <a:xfrm>
            <a:off x="1403647" y="704379"/>
            <a:ext cx="6516477" cy="600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544" y="208107"/>
            <a:ext cx="8229600" cy="935038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RIASEC-Modell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1048280" y="980728"/>
            <a:ext cx="6955213" cy="5732448"/>
            <a:chOff x="281083" y="980729"/>
            <a:chExt cx="6955213" cy="5732448"/>
          </a:xfrm>
        </p:grpSpPr>
        <p:sp>
          <p:nvSpPr>
            <p:cNvPr id="3" name="Textfeld 2"/>
            <p:cNvSpPr txBox="1"/>
            <p:nvPr/>
          </p:nvSpPr>
          <p:spPr>
            <a:xfrm>
              <a:off x="6594990" y="980729"/>
              <a:ext cx="576064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dgfdg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fdgdfsg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6660232" y="5512848"/>
              <a:ext cx="576064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dgfdgfdgdfsg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81083" y="1639418"/>
              <a:ext cx="576064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dgfdgfdgdfsg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82642" y="5651348"/>
              <a:ext cx="77699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dgfdgfdgdfsg</a:t>
              </a: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1289"/>
            <a:ext cx="8112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518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br>
              <a:rPr lang="de-DE" sz="2000" dirty="0"/>
            </a:br>
            <a:endParaRPr lang="de-DE" b="0" dirty="0">
              <a:latin typeface="Century Gothic" panose="020B05020202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br>
              <a:rPr lang="de-DE" sz="4400" b="1" dirty="0">
                <a:latin typeface="Century Gothic" panose="020B0502020202020204" pitchFamily="34" charset="0"/>
              </a:rPr>
            </a:br>
            <a:endParaRPr lang="de-DE" sz="4400" b="1" dirty="0">
              <a:latin typeface="Century Gothic" panose="020B0502020202020204" pitchFamily="34" charset="0"/>
            </a:endParaRPr>
          </a:p>
          <a:p>
            <a:endParaRPr lang="de-DE" sz="4400" dirty="0">
              <a:latin typeface="Century Gothic" panose="020B0502020202020204" pitchFamily="34" charset="0"/>
            </a:endParaRPr>
          </a:p>
        </p:txBody>
      </p:sp>
      <p:sp>
        <p:nvSpPr>
          <p:cNvPr id="14" name="Rectangle 1"/>
          <p:cNvSpPr txBox="1">
            <a:spLocks noChangeArrowheads="1"/>
          </p:cNvSpPr>
          <p:nvPr/>
        </p:nvSpPr>
        <p:spPr>
          <a:xfrm>
            <a:off x="1154657" y="331138"/>
            <a:ext cx="6781800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Passende Berufsfelder</a:t>
            </a:r>
          </a:p>
        </p:txBody>
      </p:sp>
      <p:graphicFrame>
        <p:nvGraphicFramePr>
          <p:cNvPr id="15" name="Group 101"/>
          <p:cNvGraphicFramePr>
            <a:graphicFrameLocks noGrp="1"/>
          </p:cNvGraphicFramePr>
          <p:nvPr/>
        </p:nvGraphicFramePr>
        <p:xfrm>
          <a:off x="251519" y="1193888"/>
          <a:ext cx="8588077" cy="5403464"/>
        </p:xfrm>
        <a:graphic>
          <a:graphicData uri="http://schemas.openxmlformats.org/drawingml/2006/table">
            <a:tbl>
              <a:tblPr/>
              <a:tblGrid>
                <a:gridCol w="386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1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118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Interessenbereich </a:t>
                      </a:r>
                      <a:endParaRPr kumimoji="0" lang="de-DE" altLang="de-DE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00" marB="457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Mögliche passende Berufsfelder bei der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Agentur für Arbeit</a:t>
                      </a:r>
                      <a:endParaRPr kumimoji="0" lang="de-DE" altLang="de-DE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00" marB="457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693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9pPr>
                    </a:lstStyle>
                    <a:p>
                      <a:pPr marL="804863" marR="0" lvl="0" indent="-804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Realistic</a:t>
                      </a:r>
                      <a:r>
                        <a:rPr kumimoji="0" lang="de-DE" altLang="de-DE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-Realistisch</a:t>
                      </a:r>
                    </a:p>
                    <a:p>
                      <a:pPr marL="804863" marR="0" lvl="0" indent="-804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(handwerklich-technische Orientierung)</a:t>
                      </a:r>
                    </a:p>
                  </a:txBody>
                  <a:tcPr marT="45700" marB="457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• Bau, Architektur, Vermessung </a:t>
                      </a:r>
                      <a:endParaRPr kumimoji="0" lang="de-DE" altLang="de-DE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Landwirtschaft, Natur, Umwelt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Produktion, Fertigung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kumimoji="0" lang="de-DE" altLang="de-DE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Elektro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kumimoji="0" lang="de-DE" altLang="de-DE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Metall, Maschinenbau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kumimoji="0" lang="de-DE" altLang="de-DE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Technik, Technologiefelder</a:t>
                      </a:r>
                    </a:p>
                  </a:txBody>
                  <a:tcPr marT="45700" marB="457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12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Investigate</a:t>
                      </a:r>
                      <a:r>
                        <a:rPr kumimoji="0" lang="de-DE" altLang="de-DE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Investigativ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(untersuchend-forschende Orientierung)</a:t>
                      </a:r>
                    </a:p>
                  </a:txBody>
                  <a:tcPr marT="45700" marB="457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• IT, Computer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• Gesellschafts- und Geisteswissenschaften </a:t>
                      </a:r>
                      <a:endParaRPr kumimoji="0" lang="de-DE" altLang="de-DE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Naturwissenschaften </a:t>
                      </a:r>
                    </a:p>
                  </a:txBody>
                  <a:tcPr marT="45700" marB="457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18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Artistic</a:t>
                      </a:r>
                      <a:r>
                        <a:rPr kumimoji="0" lang="de-DE" altLang="de-DE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Künstlerisch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(künstlerisch-kreative Orientierung)</a:t>
                      </a:r>
                    </a:p>
                  </a:txBody>
                  <a:tcPr marT="45700" marB="457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• Kunst, Kultur, Gestaltung </a:t>
                      </a:r>
                      <a:endParaRPr kumimoji="0" lang="de-DE" altLang="de-DE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Medien </a:t>
                      </a:r>
                    </a:p>
                  </a:txBody>
                  <a:tcPr marT="45700" marB="457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651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</a:t>
                      </a:r>
                      <a:r>
                        <a:rPr kumimoji="0" lang="de-DE" altLang="de-DE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Sozial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(erziehend-pflegende Orientierung)</a:t>
                      </a:r>
                    </a:p>
                  </a:txBody>
                  <a:tcPr marT="45700" marB="457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• Gesellschafts- und Geisteswissenschaften </a:t>
                      </a:r>
                      <a:endParaRPr kumimoji="0" lang="de-DE" altLang="de-DE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Gesundheit 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Soziales, Pädagogik </a:t>
                      </a:r>
                    </a:p>
                  </a:txBody>
                  <a:tcPr marT="45700" marB="457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33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Enterprising</a:t>
                      </a:r>
                      <a:r>
                        <a:rPr kumimoji="0" lang="de-DE" altLang="de-DE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unternehmerisch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(führend-verkaufende Orientierung)</a:t>
                      </a:r>
                    </a:p>
                  </a:txBody>
                  <a:tcPr marT="45700" marB="457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• Dienstleistung </a:t>
                      </a:r>
                      <a:endParaRPr kumimoji="0" lang="de-DE" altLang="de-DE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Verkehr, Logistik</a:t>
                      </a:r>
                    </a:p>
                  </a:txBody>
                  <a:tcPr marT="45700" marB="457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18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Conventional</a:t>
                      </a:r>
                      <a:r>
                        <a:rPr kumimoji="0" lang="de-DE" altLang="de-DE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 konventionell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(ordnend-verwaltende Orientierung)</a:t>
                      </a:r>
                    </a:p>
                  </a:txBody>
                  <a:tcPr marT="45700" marB="457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000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Frutiger LT Std 45 Light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• Wirtschaft, Verwaltung </a:t>
                      </a:r>
                    </a:p>
                  </a:txBody>
                  <a:tcPr marT="45700" marB="457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1289"/>
            <a:ext cx="8112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272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69004"/>
            <a:ext cx="3568102" cy="461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1037084" y="331138"/>
            <a:ext cx="6781800" cy="688975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de-D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Beispiel: Übung „Verkaufen“</a:t>
            </a:r>
            <a:endParaRPr lang="de-DE" altLang="de-DE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29890" y="1921869"/>
            <a:ext cx="3566046" cy="87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9pPr>
          </a:lstStyle>
          <a:p>
            <a:pPr>
              <a:buFont typeface="Garamond" pitchFamily="16" charset="0"/>
              <a:buNone/>
              <a:defRPr/>
            </a:pPr>
            <a:r>
              <a:rPr lang="de-DE" altLang="de-D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Ziel:</a:t>
            </a:r>
          </a:p>
          <a:p>
            <a:pPr>
              <a:buFont typeface="Garamond" pitchFamily="16" charset="0"/>
              <a:buChar char="•"/>
              <a:defRPr/>
            </a:pPr>
            <a:r>
              <a:rPr lang="de-DE" altLang="de-D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Verkaufsgespräch führen 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861938" y="2800747"/>
            <a:ext cx="3782070" cy="286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Garamond" pitchFamily="16" charset="0"/>
                <a:ea typeface="Microsoft YaHei" charset="-122"/>
              </a:defRPr>
            </a:lvl1pPr>
            <a:lvl2pPr eaLnBrk="0" hangingPunct="0">
              <a:spcBef>
                <a:spcPts val="6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600">
                <a:solidFill>
                  <a:srgbClr val="000000"/>
                </a:solidFill>
                <a:latin typeface="Garamond" pitchFamily="16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Garamond" pitchFamily="16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Garamond" pitchFamily="16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Garamond" pitchFamily="16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Garamond" pitchFamily="16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Garamond" pitchFamily="16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Garamond" pitchFamily="16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Garamond" pitchFamily="16" charset="0"/>
                <a:ea typeface="Microsoft YaHei" charset="-122"/>
              </a:defRPr>
            </a:lvl9pPr>
          </a:lstStyle>
          <a:p>
            <a:pPr eaLnBrk="1" hangingPunct="1">
              <a:spcBef>
                <a:spcPts val="0"/>
              </a:spcBef>
              <a:buFont typeface="Garamond" pitchFamily="16" charset="0"/>
              <a:buNone/>
            </a:pPr>
            <a:r>
              <a:rPr lang="de-DE" altLang="de-D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Aufgaben:</a:t>
            </a:r>
          </a:p>
          <a:p>
            <a:pPr eaLnBrk="1" hangingPunct="1">
              <a:spcBef>
                <a:spcPts val="0"/>
              </a:spcBef>
              <a:buFont typeface="Garamond" pitchFamily="16" charset="0"/>
              <a:buChar char="•"/>
            </a:pPr>
            <a:r>
              <a:rPr lang="de-DE" altLang="de-D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Kunden bedienen und beraten</a:t>
            </a:r>
          </a:p>
          <a:p>
            <a:pPr eaLnBrk="1" hangingPunct="1">
              <a:spcBef>
                <a:spcPts val="0"/>
              </a:spcBef>
              <a:buFont typeface="Garamond" pitchFamily="16" charset="0"/>
              <a:buChar char="•"/>
            </a:pPr>
            <a:r>
              <a:rPr lang="de-DE" altLang="de-D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leichte Rechenaufgaben lösen</a:t>
            </a:r>
          </a:p>
          <a:p>
            <a:pPr eaLnBrk="1" hangingPunct="1">
              <a:spcBef>
                <a:spcPts val="0"/>
              </a:spcBef>
              <a:buFont typeface="Garamond" pitchFamily="16" charset="0"/>
              <a:buChar char="•"/>
            </a:pPr>
            <a:endParaRPr lang="de-DE" altLang="de-DE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ts val="0"/>
              </a:spcBef>
              <a:tabLst/>
            </a:pPr>
            <a:r>
              <a:rPr lang="de-DE" altLang="de-DE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Beobachtet werden:</a:t>
            </a:r>
          </a:p>
          <a:p>
            <a:pPr marL="285750" lvl="0" indent="-285750" eaLnBrk="1" hangingPunct="1">
              <a:spcBef>
                <a:spcPts val="0"/>
              </a:spcBef>
              <a:buFont typeface="Arial" panose="020B0604020202020204" pitchFamily="34" charset="0"/>
              <a:buChar char="•"/>
              <a:tabLst/>
            </a:pPr>
            <a:r>
              <a:rPr lang="de-DE" altLang="de-DE" sz="1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Eigeninitiative, Kontaktfähigkeit, Überzeugungsvermögen, Informationskompetenz, Rechnerisches Denken, Planungskompetenz</a:t>
            </a:r>
          </a:p>
          <a:p>
            <a:pPr eaLnBrk="1" hangingPunct="1">
              <a:buFont typeface="Garamond" pitchFamily="16" charset="0"/>
              <a:buChar char="•"/>
            </a:pPr>
            <a:endParaRPr lang="de-DE" altLang="de-DE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29890" y="5879342"/>
            <a:ext cx="5366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altLang="de-DE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schulformspezifischer Schwierigkeitsgrad       </a:t>
            </a:r>
          </a:p>
          <a:p>
            <a:pPr>
              <a:defRPr/>
            </a:pPr>
            <a:r>
              <a:rPr lang="de-DE" altLang="de-DE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(z. B. durch Anzahl und Art der Rechenaufgaben)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1289"/>
            <a:ext cx="8112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5120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61502" y="1268760"/>
            <a:ext cx="3471955" cy="3332754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>
                <a:solidFill>
                  <a:schemeClr val="accent1">
                    <a:lumMod val="75000"/>
                  </a:schemeClr>
                </a:solidFill>
              </a:rPr>
              <a:t>Klare und übersichtliche Struktur:</a:t>
            </a:r>
          </a:p>
          <a:p>
            <a:pPr marL="0" indent="0">
              <a:buNone/>
            </a:pPr>
            <a:endParaRPr lang="de-DE" sz="3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542925">
              <a:spcAft>
                <a:spcPts val="600"/>
              </a:spcAft>
              <a:buNone/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Zielformulierung</a:t>
            </a:r>
          </a:p>
          <a:p>
            <a:pPr marL="0" indent="542925">
              <a:spcAft>
                <a:spcPts val="600"/>
              </a:spcAft>
              <a:buNone/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Ausgangssituation</a:t>
            </a:r>
          </a:p>
          <a:p>
            <a:pPr marL="0" indent="542925">
              <a:spcAft>
                <a:spcPts val="600"/>
              </a:spcAft>
              <a:buNone/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Aufgabe(n)</a:t>
            </a:r>
          </a:p>
          <a:p>
            <a:pPr marL="0" indent="542925">
              <a:spcAft>
                <a:spcPts val="600"/>
              </a:spcAft>
              <a:buNone/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Arbeitsschritte</a:t>
            </a:r>
          </a:p>
          <a:p>
            <a:pPr marL="0" indent="542925">
              <a:spcAft>
                <a:spcPts val="600"/>
              </a:spcAft>
              <a:buNone/>
            </a:pPr>
            <a:r>
              <a:rPr lang="de-DE" sz="2000" dirty="0">
                <a:solidFill>
                  <a:schemeClr val="accent1">
                    <a:lumMod val="75000"/>
                  </a:schemeClr>
                </a:solidFill>
              </a:rPr>
              <a:t>Material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511965" y="351992"/>
            <a:ext cx="7732441" cy="647267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Anleitung für Teilnehmer*innen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5443841" y="2051540"/>
            <a:ext cx="360040" cy="1664684"/>
            <a:chOff x="4800766" y="2708920"/>
            <a:chExt cx="360040" cy="1664684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766" y="2708920"/>
              <a:ext cx="360040" cy="360040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766" y="3140968"/>
              <a:ext cx="360000" cy="360000"/>
            </a:xfrm>
            <a:prstGeom prst="rect">
              <a:avLst/>
            </a:prstGeom>
          </p:spPr>
        </p:pic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766" y="3571096"/>
              <a:ext cx="360000" cy="360000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766" y="4013604"/>
              <a:ext cx="360000" cy="360000"/>
            </a:xfrm>
            <a:prstGeom prst="rect">
              <a:avLst/>
            </a:prstGeom>
          </p:spPr>
        </p:pic>
      </p:grpSp>
      <p:pic>
        <p:nvPicPr>
          <p:cNvPr id="20" name="Grafi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841" y="3763095"/>
            <a:ext cx="360000" cy="360000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3995936" y="4784441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870" y="4868450"/>
            <a:ext cx="867073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411" y="4856518"/>
            <a:ext cx="878049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31" y="4868450"/>
            <a:ext cx="834570" cy="88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B1D4869-75F4-41CD-9A43-05B1453AC0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" b="4161"/>
          <a:stretch/>
        </p:blipFill>
        <p:spPr>
          <a:xfrm>
            <a:off x="395536" y="983747"/>
            <a:ext cx="4547121" cy="5742397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1289"/>
            <a:ext cx="811213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77723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708</Words>
  <Application>Microsoft Office PowerPoint</Application>
  <PresentationFormat>Bildschirmpräsentation (4:3)</PresentationFormat>
  <Paragraphs>187</Paragraphs>
  <Slides>14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Garamond</vt:lpstr>
      <vt:lpstr>Times New Roman</vt:lpstr>
      <vt:lpstr>Wingdings</vt:lpstr>
      <vt:lpstr>Larissa-Design</vt:lpstr>
      <vt:lpstr>Potenzialanalyse  2024/2025 Informationen für Erziehungsberechtigte</vt:lpstr>
      <vt:lpstr>Der Weg in Kein Abschluss ohne Anschluss</vt:lpstr>
      <vt:lpstr>Potenzialanalyse – was ist das?</vt:lpstr>
      <vt:lpstr>Ablauf der Potenzialanalyse</vt:lpstr>
      <vt:lpstr>PowerPoint-Präsentation</vt:lpstr>
      <vt:lpstr>RIASEC-Modell</vt:lpstr>
      <vt:lpstr> </vt:lpstr>
      <vt:lpstr>Beispiel: Übung „Verkaufen“</vt:lpstr>
      <vt:lpstr>Anleitung für Teilnehmer*innen</vt:lpstr>
      <vt:lpstr> </vt:lpstr>
      <vt:lpstr>PowerPoint-Präsentation</vt:lpstr>
      <vt:lpstr>PowerPoint-Präsentation</vt:lpstr>
      <vt:lpstr>Portfolioinstrument</vt:lpstr>
      <vt:lpstr>Haben Sie noch Fragen?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Informationsveranstaltung</dc:title>
  <dc:creator>user01</dc:creator>
  <cp:lastModifiedBy>Lekhal, Abderrahim-Tarek - DAA</cp:lastModifiedBy>
  <cp:revision>104</cp:revision>
  <dcterms:created xsi:type="dcterms:W3CDTF">2015-01-12T19:49:03Z</dcterms:created>
  <dcterms:modified xsi:type="dcterms:W3CDTF">2024-08-27T13:59:17Z</dcterms:modified>
</cp:coreProperties>
</file>